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306" r:id="rId2"/>
    <p:sldId id="304" r:id="rId3"/>
    <p:sldId id="309" r:id="rId4"/>
    <p:sldId id="307" r:id="rId5"/>
    <p:sldId id="30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00"/>
    <a:srgbClr val="FFFF00"/>
    <a:srgbClr val="FF00FF"/>
    <a:srgbClr val="00FF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6482" autoAdjust="0"/>
  </p:normalViewPr>
  <p:slideViewPr>
    <p:cSldViewPr>
      <p:cViewPr varScale="1">
        <p:scale>
          <a:sx n="64" d="100"/>
          <a:sy n="64" d="100"/>
        </p:scale>
        <p:origin x="112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Klepnutím lze upravit styly předlohy textu.</a:t>
            </a:r>
          </a:p>
          <a:p>
            <a:pPr lvl="1"/>
            <a:r>
              <a:rPr lang="en-US" noProof="0"/>
              <a:t>Druhá úroveň</a:t>
            </a:r>
          </a:p>
          <a:p>
            <a:pPr lvl="2"/>
            <a:r>
              <a:rPr lang="en-US" noProof="0"/>
              <a:t>Třetí úroveň</a:t>
            </a:r>
          </a:p>
          <a:p>
            <a:pPr lvl="3"/>
            <a:r>
              <a:rPr lang="en-US" noProof="0"/>
              <a:t>Čtvrtá úroveň</a:t>
            </a:r>
          </a:p>
          <a:p>
            <a:pPr lvl="4"/>
            <a:r>
              <a:rPr lang="en-US" noProof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51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Klepnutím lze upravit styly předlohy textu.</a:t>
            </a:r>
          </a:p>
          <a:p>
            <a:pPr lvl="1"/>
            <a:r>
              <a:rPr lang="en-US" altLang="en-US"/>
              <a:t>Druhá úroveň</a:t>
            </a:r>
          </a:p>
          <a:p>
            <a:pPr lvl="2"/>
            <a:r>
              <a:rPr lang="en-US" altLang="en-US"/>
              <a:t>Třetí úroveň</a:t>
            </a:r>
          </a:p>
          <a:p>
            <a:pPr lvl="3"/>
            <a:r>
              <a:rPr lang="en-US" altLang="en-US"/>
              <a:t>Čtvrtá úroveň</a:t>
            </a:r>
          </a:p>
          <a:p>
            <a:pPr lvl="4"/>
            <a:r>
              <a:rPr lang="en-US" altLang="en-US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vo.kondapaneni@gmail.com" TargetMode="External"/><Relationship Id="rId2" Type="http://schemas.openxmlformats.org/officeDocument/2006/relationships/hyperlink" Target="mailto:jirka@cgg.mff.c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68760"/>
            <a:ext cx="8229600" cy="1752600"/>
          </a:xfrm>
        </p:spPr>
        <p:txBody>
          <a:bodyPr/>
          <a:lstStyle/>
          <a:p>
            <a:pPr eaLnBrk="1" hangingPunct="1"/>
            <a:r>
              <a:rPr lang="en-US" sz="3200" b="1" dirty="0"/>
              <a:t>Advanced 3D computer graphics for movies and games (NPGR010)</a:t>
            </a:r>
            <a:br>
              <a:rPr lang="en-US" sz="3200" b="1" dirty="0"/>
            </a:br>
            <a:r>
              <a:rPr lang="en-US" sz="3200" b="1" dirty="0"/>
              <a:t>		</a:t>
            </a:r>
            <a:br>
              <a:rPr lang="en-US" sz="3200" b="1" dirty="0"/>
            </a:br>
            <a:r>
              <a:rPr lang="en-US" sz="3200" b="1" dirty="0"/>
              <a:t>			   – Light reflection &amp; </a:t>
            </a:r>
            <a:br>
              <a:rPr lang="en-US" sz="3200" b="1" dirty="0"/>
            </a:br>
            <a:r>
              <a:rPr lang="en-US" sz="3200" b="1" dirty="0"/>
              <a:t>		    	       BRDF</a:t>
            </a:r>
            <a:r>
              <a:rPr lang="cs-CZ" sz="3200" b="1" dirty="0"/>
              <a:t> </a:t>
            </a:r>
            <a:r>
              <a:rPr lang="en-US" sz="3200" b="1" dirty="0"/>
              <a:t>– Labs</a:t>
            </a:r>
            <a:endParaRPr lang="cs-CZ" sz="3200" b="1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130896"/>
          </a:xfrm>
        </p:spPr>
        <p:txBody>
          <a:bodyPr/>
          <a:lstStyle/>
          <a:p>
            <a:r>
              <a:rPr lang="en-US" sz="2000" b="0" i="0" u="none" strike="noStrike" baseline="0" dirty="0" err="1">
                <a:solidFill>
                  <a:srgbClr val="000000"/>
                </a:solidFill>
                <a:latin typeface="Georgia" panose="02040502050405020303" pitchFamily="18" charset="0"/>
              </a:rPr>
              <a:t>Jiří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Georgia" panose="02040502050405020303" pitchFamily="18" charset="0"/>
              </a:rPr>
              <a:t> Vorba, MFF UK/</a:t>
            </a:r>
            <a:r>
              <a:rPr lang="en-US" sz="2000" b="0" i="0" u="none" strike="noStrike" baseline="0" dirty="0" err="1">
                <a:solidFill>
                  <a:srgbClr val="000000"/>
                </a:solidFill>
                <a:latin typeface="Georgia" panose="02040502050405020303" pitchFamily="18" charset="0"/>
              </a:rPr>
              <a:t>WetaDigital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Georgia" panose="02040502050405020303" pitchFamily="18" charset="0"/>
              </a:rPr>
              <a:t> (lectures)</a:t>
            </a:r>
          </a:p>
          <a:p>
            <a:r>
              <a:rPr lang="en-US" sz="2000" b="0" i="0" u="none" strike="noStrike" baseline="0" dirty="0">
                <a:solidFill>
                  <a:srgbClr val="000000"/>
                </a:solidFill>
                <a:latin typeface="Georgia" panose="02040502050405020303" pitchFamily="18" charset="0"/>
                <a:hlinkClick r:id="rId2"/>
              </a:rPr>
              <a:t>jirka@cgg.mff.cuni.cz</a:t>
            </a:r>
            <a:br>
              <a:rPr lang="en-US" sz="2000" b="0" i="0" u="none" strike="noStrike" baseline="0" dirty="0">
                <a:solidFill>
                  <a:srgbClr val="000000"/>
                </a:solidFill>
                <a:latin typeface="Georgia" panose="02040502050405020303" pitchFamily="18" charset="0"/>
              </a:rPr>
            </a:br>
            <a:endParaRPr lang="en-US" sz="20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Georgia" panose="02040502050405020303" pitchFamily="18" charset="0"/>
              </a:rPr>
              <a:t>Ivo </a:t>
            </a:r>
            <a:r>
              <a:rPr lang="en-US" sz="2000" dirty="0" err="1">
                <a:solidFill>
                  <a:srgbClr val="000000"/>
                </a:solidFill>
                <a:latin typeface="Georgia" panose="02040502050405020303" pitchFamily="18" charset="0"/>
              </a:rPr>
              <a:t>Kondapaneni</a:t>
            </a:r>
            <a:r>
              <a:rPr lang="en-US" sz="2000" dirty="0">
                <a:solidFill>
                  <a:srgbClr val="000000"/>
                </a:solidFill>
                <a:latin typeface="Georgia" panose="02040502050405020303" pitchFamily="18" charset="0"/>
              </a:rPr>
              <a:t>, MFF UK (labs)</a:t>
            </a:r>
          </a:p>
          <a:p>
            <a:r>
              <a:rPr lang="en-US" sz="2000" b="0" i="0" u="none" strike="noStrike" baseline="0" dirty="0">
                <a:solidFill>
                  <a:srgbClr val="000000"/>
                </a:solidFill>
                <a:latin typeface="Georgia" panose="02040502050405020303" pitchFamily="18" charset="0"/>
                <a:hlinkClick r:id="rId3"/>
              </a:rPr>
              <a:t>ivo.kondapaneni@gmail.com</a:t>
            </a:r>
            <a:endParaRPr lang="en-US" sz="20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cs-CZ" sz="1600" dirty="0" err="1"/>
              <a:t>Slides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prof. Jaroslav </a:t>
            </a:r>
            <a:r>
              <a:rPr lang="cs-CZ" sz="1400" dirty="0"/>
              <a:t>Křivánek</a:t>
            </a:r>
            <a:r>
              <a:rPr lang="cs-CZ" sz="1600" dirty="0"/>
              <a:t>, minor </a:t>
            </a:r>
            <a:r>
              <a:rPr lang="cs-CZ" sz="1600" dirty="0" err="1"/>
              <a:t>edits</a:t>
            </a:r>
            <a:r>
              <a:rPr lang="cs-CZ" sz="1600" dirty="0"/>
              <a:t> by </a:t>
            </a:r>
            <a:r>
              <a:rPr lang="en-US" sz="1600" dirty="0"/>
              <a:t>Ivo </a:t>
            </a:r>
            <a:r>
              <a:rPr lang="en-US" sz="1600" dirty="0" err="1"/>
              <a:t>Kondapaneni</a:t>
            </a:r>
            <a:endParaRPr lang="en-US" sz="1600" dirty="0"/>
          </a:p>
          <a:p>
            <a:pPr eaLnBrk="1" hangingPunct="1"/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Reflectance of a Lambertian surface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Derive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3629397" y="2122562"/>
          <a:ext cx="15906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4" name="Rovnice" r:id="rId3" imgW="749160" imgH="241200" progId="Equation.3">
                  <p:embed/>
                </p:oleObj>
              </mc:Choice>
              <mc:Fallback>
                <p:oleObj name="Rovnice" r:id="rId3" imgW="7491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397" y="2122562"/>
                        <a:ext cx="1590675" cy="5143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Irradiance environment mapping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/>
              <a:t>Let us assume a scene consisting of a single convex object with Lambertian (ideally diffuse) BRDF with a constant albedo (i.e. </a:t>
            </a:r>
            <a:r>
              <a:rPr lang="en-US" dirty="0" err="1"/>
              <a:t>untextured</a:t>
            </a:r>
            <a:r>
              <a:rPr lang="en-US" dirty="0"/>
              <a:t>). The object is illumination by an environment map.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What quantity is sufficient to parameterize the outgoing radiance? That is, on which of the following quantities does the outgoing radiance depend and on which one it does not</a:t>
            </a:r>
            <a:r>
              <a:rPr lang="cs-CZ" dirty="0"/>
              <a:t>:  </a:t>
            </a:r>
            <a:r>
              <a:rPr lang="cs-CZ" b="1" dirty="0"/>
              <a:t>x</a:t>
            </a:r>
            <a:r>
              <a:rPr lang="cs-CZ" dirty="0"/>
              <a:t>, </a:t>
            </a:r>
            <a:r>
              <a:rPr lang="cs-CZ" b="1" dirty="0" err="1"/>
              <a:t>n</a:t>
            </a:r>
            <a:r>
              <a:rPr lang="cs-CZ" b="1" baseline="-25000" dirty="0" err="1"/>
              <a:t>x</a:t>
            </a:r>
            <a:r>
              <a:rPr lang="cs-CZ" dirty="0"/>
              <a:t>, </a:t>
            </a:r>
            <a:r>
              <a:rPr lang="cs-CZ" dirty="0" err="1">
                <a:latin typeface="Symbol" pitchFamily="18" charset="2"/>
              </a:rPr>
              <a:t>w</a:t>
            </a:r>
            <a:r>
              <a:rPr lang="cs-CZ" baseline="-25000" dirty="0" err="1"/>
              <a:t>o</a:t>
            </a:r>
            <a:r>
              <a:rPr lang="cs-CZ" dirty="0"/>
              <a:t>?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</p:spTree>
    <p:extLst>
      <p:ext uri="{BB962C8B-B14F-4D97-AF65-F5344CB8AC3E}">
        <p14:creationId xmlns:p14="http://schemas.microsoft.com/office/powerpoint/2010/main" val="245671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law of reflection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Derive the following formula for the direction of the reflected ray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  <p:graphicFrame>
        <p:nvGraphicFramePr>
          <p:cNvPr id="1566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073213"/>
              </p:ext>
            </p:extLst>
          </p:nvPr>
        </p:nvGraphicFramePr>
        <p:xfrm>
          <a:off x="3131840" y="2780928"/>
          <a:ext cx="2713037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0" name="Rovnice" r:id="rId3" imgW="1180800" imgH="228600" progId="Equation.3">
                  <p:embed/>
                </p:oleObj>
              </mc:Choice>
              <mc:Fallback>
                <p:oleObj name="Rovnice" r:id="rId3" imgW="11808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780928"/>
                        <a:ext cx="2713037" cy="5254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Physically plausible Phong</a:t>
            </a:r>
            <a:r>
              <a:rPr lang="cs-CZ" dirty="0"/>
              <a:t> </a:t>
            </a:r>
            <a:r>
              <a:rPr lang="en-US" dirty="0"/>
              <a:t>BRDF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Derive the reflectance of the Phong BRDF for a viewing direction aligned with the surface normal</a:t>
            </a:r>
            <a:r>
              <a:rPr lang="cs-CZ" dirty="0"/>
              <a:t>: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165893" name="Object 5"/>
          <p:cNvGraphicFramePr>
            <a:graphicFrameLocks noChangeAspect="1"/>
          </p:cNvGraphicFramePr>
          <p:nvPr/>
        </p:nvGraphicFramePr>
        <p:xfrm>
          <a:off x="827584" y="2780928"/>
          <a:ext cx="77644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4" name="Rovnice" r:id="rId3" imgW="3390840" imgH="431640" progId="Equation.3">
                  <p:embed/>
                </p:oleObj>
              </mc:Choice>
              <mc:Fallback>
                <p:oleObj name="Rovnice" r:id="rId3" imgW="33908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780928"/>
                        <a:ext cx="7764463" cy="990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CG III (NPGR010) - J. Křivánek 2015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4331</TotalTime>
  <Words>240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Black</vt:lpstr>
      <vt:lpstr>Garamond</vt:lpstr>
      <vt:lpstr>Georgia</vt:lpstr>
      <vt:lpstr>Lucida Console</vt:lpstr>
      <vt:lpstr>Symbol</vt:lpstr>
      <vt:lpstr>Wingdings</vt:lpstr>
      <vt:lpstr>Hrany</vt:lpstr>
      <vt:lpstr>Rovnice</vt:lpstr>
      <vt:lpstr>Advanced 3D computer graphics for movies and games (NPGR010)          – Light reflection &amp;                BRDF – Labs</vt:lpstr>
      <vt:lpstr>Reflectance of a Lambertian surface</vt:lpstr>
      <vt:lpstr>Irradiance environment mapping</vt:lpstr>
      <vt:lpstr>The law of reflection</vt:lpstr>
      <vt:lpstr>Physically plausible Phong BRDF</vt:lpstr>
    </vt:vector>
  </TitlesOfParts>
  <Company>CTU Prague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BRDF - Labs - Advanced 3d graphics for movies and games (NPGR010)</dc:title>
  <dc:creator>Jaroslav Křivánek</dc:creator>
  <cp:lastModifiedBy>Jiri Vorba</cp:lastModifiedBy>
  <cp:revision>2812</cp:revision>
  <dcterms:created xsi:type="dcterms:W3CDTF">2006-11-17T09:10:54Z</dcterms:created>
  <dcterms:modified xsi:type="dcterms:W3CDTF">2020-10-13T08:56:30Z</dcterms:modified>
</cp:coreProperties>
</file>